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371" r:id="rId2"/>
    <p:sldId id="378" r:id="rId3"/>
    <p:sldId id="372" r:id="rId4"/>
    <p:sldId id="265" r:id="rId5"/>
    <p:sldId id="266" r:id="rId6"/>
    <p:sldId id="267" r:id="rId7"/>
    <p:sldId id="269" r:id="rId8"/>
    <p:sldId id="270" r:id="rId9"/>
    <p:sldId id="271" r:id="rId10"/>
    <p:sldId id="289" r:id="rId11"/>
    <p:sldId id="301" r:id="rId12"/>
    <p:sldId id="292" r:id="rId13"/>
    <p:sldId id="351" r:id="rId14"/>
    <p:sldId id="272" r:id="rId15"/>
    <p:sldId id="352" r:id="rId16"/>
    <p:sldId id="359" r:id="rId17"/>
    <p:sldId id="360" r:id="rId18"/>
    <p:sldId id="361" r:id="rId19"/>
    <p:sldId id="362" r:id="rId20"/>
    <p:sldId id="363" r:id="rId21"/>
    <p:sldId id="379" r:id="rId22"/>
    <p:sldId id="364" r:id="rId23"/>
    <p:sldId id="366" r:id="rId24"/>
    <p:sldId id="382" r:id="rId25"/>
    <p:sldId id="367" r:id="rId26"/>
    <p:sldId id="380" r:id="rId27"/>
    <p:sldId id="368" r:id="rId28"/>
    <p:sldId id="369" r:id="rId29"/>
    <p:sldId id="374" r:id="rId30"/>
    <p:sldId id="365" r:id="rId31"/>
    <p:sldId id="354" r:id="rId32"/>
    <p:sldId id="375" r:id="rId33"/>
    <p:sldId id="370" r:id="rId34"/>
    <p:sldId id="381" r:id="rId35"/>
    <p:sldId id="356" r:id="rId36"/>
    <p:sldId id="355" r:id="rId37"/>
    <p:sldId id="376" r:id="rId38"/>
    <p:sldId id="357" r:id="rId39"/>
    <p:sldId id="358" r:id="rId40"/>
    <p:sldId id="377" r:id="rId41"/>
    <p:sldId id="37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13"/>
  </p:normalViewPr>
  <p:slideViewPr>
    <p:cSldViewPr snapToGrid="0" snapToObjects="1">
      <p:cViewPr varScale="1">
        <p:scale>
          <a:sx n="108" d="100"/>
          <a:sy n="108" d="100"/>
        </p:scale>
        <p:origin x="672" y="10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9/10/2016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indent="-685800">
              <a:buFont typeface="Arial" charset="0"/>
              <a:buChar char="•"/>
            </a:pPr>
            <a:r>
              <a:rPr lang="en-US" sz="8000" dirty="0">
                <a:solidFill>
                  <a:schemeClr val="bg1"/>
                </a:solidFill>
                <a:latin typeface="Segoe UI" charset="0"/>
                <a:ea typeface="Segoe UI" charset="0"/>
                <a:cs typeface="Segoe UI" charset="0"/>
              </a:rPr>
              <a:t>Connect Web to Mobile</a:t>
            </a:r>
          </a:p>
          <a:p>
            <a:pPr marL="685800" indent="-685800">
              <a:buFont typeface="Arial" charset="0"/>
              <a:buChar char="•"/>
            </a:pPr>
            <a:r>
              <a:rPr lang="en-US" sz="8000" dirty="0">
                <a:solidFill>
                  <a:schemeClr val="bg1"/>
                </a:solidFill>
                <a:latin typeface="Segoe UI" charset="0"/>
                <a:ea typeface="Segoe UI" charset="0"/>
                <a:cs typeface="Segoe UI" charset="0"/>
              </a:rPr>
              <a:t>Simple cross platform API over:</a:t>
            </a:r>
          </a:p>
          <a:p>
            <a:pPr marL="685800" lvl="1" indent="-685800">
              <a:buFont typeface="Arial" charset="0"/>
              <a:buChar char="•"/>
            </a:pPr>
            <a:r>
              <a:rPr lang="en-US" sz="8000" dirty="0" err="1">
                <a:solidFill>
                  <a:schemeClr val="bg1"/>
                </a:solidFill>
                <a:latin typeface="Segoe UI" charset="0"/>
                <a:ea typeface="Segoe UI" charset="0"/>
                <a:cs typeface="Segoe UI" charset="0"/>
              </a:rPr>
              <a:t>CoreSpotlight</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err="1">
                <a:solidFill>
                  <a:schemeClr val="bg1"/>
                </a:solidFill>
                <a:latin typeface="Segoe UI" charset="0"/>
                <a:ea typeface="Segoe UI" charset="0"/>
                <a:cs typeface="Segoe UI" charset="0"/>
              </a:rPr>
              <a:t>NSUserActivity</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a:solidFill>
                  <a:schemeClr val="bg1"/>
                </a:solidFill>
                <a:latin typeface="Segoe UI" charset="0"/>
                <a:ea typeface="Segoe UI" charset="0"/>
                <a:cs typeface="Segoe UI" charset="0"/>
              </a:rPr>
              <a:t>Google App Indexing</a:t>
            </a:r>
          </a:p>
          <a:p>
            <a:endParaRPr lang="en-US" dirty="0"/>
          </a:p>
        </p:txBody>
      </p:sp>
    </p:spTree>
    <p:extLst>
      <p:ext uri="{BB962C8B-B14F-4D97-AF65-F5344CB8AC3E}">
        <p14:creationId xmlns:p14="http://schemas.microsoft.com/office/powerpoint/2010/main" val="147240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Easily embed any native control into a Xamarin.Forms layout.</a:t>
            </a:r>
          </a:p>
        </p:txBody>
      </p:sp>
    </p:spTree>
    <p:extLst>
      <p:ext uri="{BB962C8B-B14F-4D97-AF65-F5344CB8AC3E}">
        <p14:creationId xmlns:p14="http://schemas.microsoft.com/office/powerpoint/2010/main" val="352839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271436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67788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2268857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391060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9/10/2016</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3607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35377002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4" r:id="rId16"/>
    <p:sldLayoutId id="2147483725" r:id="rId17"/>
    <p:sldLayoutId id="2147483726" r:id="rId18"/>
    <p:sldLayoutId id="214748372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6313182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a:t>¿</a:t>
            </a:r>
            <a:r>
              <a:rPr lang="en-US" dirty="0" err="1"/>
              <a:t>Qué</a:t>
            </a:r>
            <a:r>
              <a:rPr lang="en-US" dirty="0"/>
              <a:t> hay </a:t>
            </a:r>
            <a:r>
              <a:rPr lang="en-US" dirty="0" err="1"/>
              <a:t>nuevo</a:t>
            </a:r>
            <a:r>
              <a:rPr lang="en-US" dirty="0"/>
              <a:t>?</a:t>
            </a:r>
            <a:br>
              <a:rPr lang="en-US" dirty="0"/>
            </a:br>
            <a:br>
              <a:rPr lang="en-US" dirty="0"/>
            </a:br>
            <a:r>
              <a:rPr lang="en-US" dirty="0" err="1"/>
              <a:t>Xamarin.Forms</a:t>
            </a:r>
            <a:r>
              <a:rPr lang="en-US" dirty="0"/>
              <a:t> 2.0!</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81225"/>
            <a:ext cx="12192000" cy="1824038"/>
          </a:xfrm>
        </p:spPr>
        <p:txBody>
          <a:bodyPr/>
          <a:lstStyle/>
          <a:p>
            <a:pPr algn="ctr"/>
            <a:r>
              <a:rPr lang="en-US" sz="5883" dirty="0" err="1">
                <a:solidFill>
                  <a:srgbClr val="2DB1DD"/>
                </a:solidFill>
              </a:rPr>
              <a:t>Xamarin.Forms</a:t>
            </a:r>
            <a:br>
              <a:rPr lang="en-US" sz="5883" dirty="0">
                <a:solidFill>
                  <a:srgbClr val="2DB1DD"/>
                </a:solidFill>
              </a:rPr>
            </a:br>
            <a:r>
              <a:rPr lang="en-US" sz="5883" dirty="0" err="1">
                <a:solidFill>
                  <a:srgbClr val="2DB1DD"/>
                </a:solidFill>
              </a:rPr>
              <a:t>es</a:t>
            </a:r>
            <a:r>
              <a:rPr lang="en-US" sz="5883" dirty="0">
                <a:solidFill>
                  <a:srgbClr val="2DB1DD"/>
                </a:solidFill>
              </a:rPr>
              <a:t> Open Source!</a:t>
            </a:r>
            <a:endParaRPr lang="en-US" sz="5883"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err="1"/>
              <a:t>Rendimiento</a:t>
            </a:r>
            <a:br>
              <a:rPr lang="en-US" dirty="0"/>
            </a:br>
            <a:r>
              <a:rPr lang="en-US" dirty="0" err="1"/>
              <a:t>Rendimiento</a:t>
            </a:r>
            <a:br>
              <a:rPr lang="en-US" dirty="0"/>
            </a:br>
            <a:r>
              <a:rPr lang="en-US" dirty="0" err="1"/>
              <a:t>Rendimiento</a:t>
            </a:r>
            <a:endParaRPr lang="en-US" dirty="0"/>
          </a:p>
        </p:txBody>
      </p:sp>
    </p:spTree>
    <p:extLst>
      <p:ext uri="{BB962C8B-B14F-4D97-AF65-F5344CB8AC3E}">
        <p14:creationId xmlns:p14="http://schemas.microsoft.com/office/powerpoint/2010/main" val="14391302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8" name="Picture 7" descr="Screen Shot 2016-03-07 at 5.13.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5148" y="1447187"/>
            <a:ext cx="8557180" cy="3234673"/>
          </a:xfrm>
          <a:prstGeom prst="rect">
            <a:avLst/>
          </a:prstGeom>
        </p:spPr>
      </p:pic>
      <p:sp>
        <p:nvSpPr>
          <p:cNvPr id="9" name="Text Placeholder 18"/>
          <p:cNvSpPr txBox="1">
            <a:spLocks/>
          </p:cNvSpPr>
          <p:nvPr/>
        </p:nvSpPr>
        <p:spPr>
          <a:xfrm>
            <a:off x="631642" y="4939872"/>
            <a:ext cx="11467594" cy="191714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Mejora</a:t>
            </a:r>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rendimiendo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haciendo</a:t>
            </a:r>
            <a:r>
              <a:rPr lang="en-US" sz="3200" dirty="0">
                <a:solidFill>
                  <a:schemeClr val="tx1"/>
                </a:solidFill>
                <a:latin typeface="Segoe UI" charset="0"/>
                <a:ea typeface="Segoe UI" charset="0"/>
                <a:cs typeface="Segoe UI" charset="0"/>
              </a:rPr>
              <a:t> scroll</a:t>
            </a:r>
          </a:p>
          <a:p>
            <a:pPr marL="0" indent="0"/>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comportamiento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antiguo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es</a:t>
            </a:r>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usado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por</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defecto</a:t>
            </a:r>
            <a:endParaRPr lang="en-US" sz="3200" dirty="0">
              <a:solidFill>
                <a:schemeClr val="tx1"/>
              </a:solidFill>
              <a:latin typeface="Segoe UI" charset="0"/>
              <a:ea typeface="Segoe UI" charset="0"/>
              <a:cs typeface="Segoe UI" charset="0"/>
            </a:endParaRPr>
          </a:p>
          <a:p>
            <a:pPr marL="0" indent="0"/>
            <a:endParaRPr lang="en-US" sz="32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22702159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Compilación</a:t>
            </a:r>
            <a:r>
              <a:rPr lang="en-US" dirty="0"/>
              <a:t> XAML</a:t>
            </a:r>
          </a:p>
        </p:txBody>
      </p:sp>
      <p:grpSp>
        <p:nvGrpSpPr>
          <p:cNvPr id="11" name="Group 10"/>
          <p:cNvGrpSpPr/>
          <p:nvPr/>
        </p:nvGrpSpPr>
        <p:grpSpPr>
          <a:xfrm>
            <a:off x="914399" y="1353420"/>
            <a:ext cx="10749309" cy="4780195"/>
            <a:chOff x="837288" y="2849977"/>
            <a:chExt cx="21885384" cy="9230259"/>
          </a:xfrm>
        </p:grpSpPr>
        <p:sp>
          <p:nvSpPr>
            <p:cNvPr id="4" name="Text Placeholder 2"/>
            <p:cNvSpPr txBox="1">
              <a:spLocks/>
            </p:cNvSpPr>
            <p:nvPr/>
          </p:nvSpPr>
          <p:spPr>
            <a:xfrm>
              <a:off x="2642175" y="2849977"/>
              <a:ext cx="4918300" cy="3551765"/>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a:t>
              </a:r>
            </a:p>
            <a:p>
              <a:pPr algn="ctr"/>
              <a:endParaRPr lang="en-US" sz="4800" dirty="0">
                <a:solidFill>
                  <a:schemeClr val="tx1"/>
                </a:solidFill>
              </a:endParaRPr>
            </a:p>
          </p:txBody>
        </p:sp>
        <p:sp>
          <p:nvSpPr>
            <p:cNvPr id="5" name="Rectangle 4"/>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Runtime</a:t>
              </a:r>
            </a:p>
          </p:txBody>
        </p:sp>
        <p:sp>
          <p:nvSpPr>
            <p:cNvPr id="6" name="Rectangle 5"/>
            <p:cNvSpPr/>
            <p:nvPr/>
          </p:nvSpPr>
          <p:spPr bwMode="auto">
            <a:xfrm>
              <a:off x="837288"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Compile-time</a:t>
              </a:r>
            </a:p>
          </p:txBody>
        </p:sp>
        <p:sp>
          <p:nvSpPr>
            <p:cNvPr id="7" name="Rounded Rectangle 6"/>
            <p:cNvSpPr/>
            <p:nvPr/>
          </p:nvSpPr>
          <p:spPr bwMode="auto">
            <a:xfrm>
              <a:off x="1136095" y="9019227"/>
              <a:ext cx="6797241" cy="2167006"/>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and inflated</a:t>
              </a:r>
            </a:p>
          </p:txBody>
        </p:sp>
        <p:sp>
          <p:nvSpPr>
            <p:cNvPr id="8" name="Rounded Rectangle 7"/>
            <p:cNvSpPr/>
            <p:nvPr/>
          </p:nvSpPr>
          <p:spPr bwMode="auto">
            <a:xfrm>
              <a:off x="15757874" y="5802730"/>
              <a:ext cx="6593609" cy="2141014"/>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&amp; turned into IL</a:t>
              </a:r>
            </a:p>
          </p:txBody>
        </p:sp>
        <p:sp>
          <p:nvSpPr>
            <p:cNvPr id="9" name="Down Arrow 8"/>
            <p:cNvSpPr/>
            <p:nvPr/>
          </p:nvSpPr>
          <p:spPr bwMode="auto">
            <a:xfrm>
              <a:off x="17084986" y="8650851"/>
              <a:ext cx="2465168" cy="2646239"/>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0" name="Down Arrow 9"/>
            <p:cNvSpPr/>
            <p:nvPr/>
          </p:nvSpPr>
          <p:spPr bwMode="auto">
            <a:xfrm>
              <a:off x="3694642" y="5612227"/>
              <a:ext cx="2465168" cy="2739815"/>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grpSp>
      <p:sp>
        <p:nvSpPr>
          <p:cNvPr id="12" name="Text Placeholder 2"/>
          <p:cNvSpPr txBox="1">
            <a:spLocks/>
          </p:cNvSpPr>
          <p:nvPr/>
        </p:nvSpPr>
        <p:spPr>
          <a:xfrm>
            <a:off x="8384148" y="1353420"/>
            <a:ext cx="2893452" cy="183939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XAMLC</a:t>
            </a:r>
          </a:p>
          <a:p>
            <a:pPr algn="ctr"/>
            <a:endParaRPr lang="en-US" sz="4800" dirty="0">
              <a:solidFill>
                <a:schemeClr val="tx1"/>
              </a:solidFill>
            </a:endParaRPr>
          </a:p>
        </p:txBody>
      </p:sp>
    </p:spTree>
    <p:extLst>
      <p:ext uri="{BB962C8B-B14F-4D97-AF65-F5344CB8AC3E}">
        <p14:creationId xmlns:p14="http://schemas.microsoft.com/office/powerpoint/2010/main" val="1035894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2400657"/>
          </a:xfrm>
        </p:spPr>
        <p:txBody>
          <a:bodyPr/>
          <a:lstStyle/>
          <a:p>
            <a:r>
              <a:rPr lang="es-ES" sz="3600" dirty="0"/>
              <a:t>Visual Studio Technologies &amp; Windows Platform Development MVP</a:t>
            </a:r>
          </a:p>
          <a:p>
            <a:endParaRPr lang="es-ES" sz="3600" dirty="0"/>
          </a:p>
          <a:p>
            <a:r>
              <a:rPr lang="es-ES" sz="3600" dirty="0"/>
              <a:t>Software Developer Plain Concepts</a:t>
            </a:r>
          </a:p>
        </p:txBody>
      </p:sp>
      <p:sp>
        <p:nvSpPr>
          <p:cNvPr id="3" name="Title 2"/>
          <p:cNvSpPr>
            <a:spLocks noGrp="1"/>
          </p:cNvSpPr>
          <p:nvPr>
            <p:ph type="title"/>
          </p:nvPr>
        </p:nvSpPr>
        <p:spPr/>
        <p:txBody>
          <a:bodyPr/>
          <a:lstStyle/>
          <a:p>
            <a:r>
              <a:rPr lang="es-ES" dirty="0"/>
              <a:t>Javier Suárez Ruiz</a:t>
            </a: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586" b="3586"/>
          <a:stretch>
            <a:fillRect/>
          </a:stretch>
        </p:blipFill>
        <p:spPr/>
      </p:pic>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3"/>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4"/>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026" name="Picture 2" descr="https://pbs.twimg.com/profile_images/601320625378983936/7t63gk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003" y="4101319"/>
            <a:ext cx="746893" cy="746893"/>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Beneficios</a:t>
            </a:r>
            <a:endParaRPr lang="en-US" dirty="0"/>
          </a:p>
        </p:txBody>
      </p:sp>
      <p:sp>
        <p:nvSpPr>
          <p:cNvPr id="9" name="Text Placeholder 18"/>
          <p:cNvSpPr txBox="1">
            <a:spLocks/>
          </p:cNvSpPr>
          <p:nvPr/>
        </p:nvSpPr>
        <p:spPr>
          <a:xfrm>
            <a:off x="363363" y="1308775"/>
            <a:ext cx="11467594" cy="3245469"/>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Carga</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más</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rapida</a:t>
            </a:r>
            <a:endParaRPr lang="en-US" sz="4800" dirty="0">
              <a:solidFill>
                <a:schemeClr val="tx1"/>
              </a:solidFill>
              <a:latin typeface="Segoe UI" charset="0"/>
              <a:ea typeface="Segoe UI" charset="0"/>
              <a:cs typeface="Segoe UI" charset="0"/>
            </a:endParaRPr>
          </a:p>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Tamaño</a:t>
            </a:r>
            <a:r>
              <a:rPr lang="en-US" sz="4800" dirty="0">
                <a:solidFill>
                  <a:schemeClr val="tx1"/>
                </a:solidFill>
                <a:latin typeface="Segoe UI" charset="0"/>
                <a:ea typeface="Segoe UI" charset="0"/>
                <a:cs typeface="Segoe UI" charset="0"/>
              </a:rPr>
              <a:t> de la App </a:t>
            </a:r>
            <a:r>
              <a:rPr lang="en-US" sz="4800" dirty="0" err="1">
                <a:solidFill>
                  <a:schemeClr val="tx1"/>
                </a:solidFill>
                <a:latin typeface="Segoe UI" charset="0"/>
                <a:ea typeface="Segoe UI" charset="0"/>
                <a:cs typeface="Segoe UI" charset="0"/>
              </a:rPr>
              <a:t>menor</a:t>
            </a:r>
            <a:endParaRPr lang="en-US" sz="4800" dirty="0">
              <a:solidFill>
                <a:schemeClr val="tx1"/>
              </a:solidFill>
              <a:latin typeface="Segoe UI" charset="0"/>
              <a:ea typeface="Segoe UI" charset="0"/>
              <a:cs typeface="Segoe UI" charset="0"/>
            </a:endParaRPr>
          </a:p>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Ver</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errores</a:t>
            </a:r>
            <a:r>
              <a:rPr lang="en-US" sz="4800" dirty="0">
                <a:solidFill>
                  <a:schemeClr val="tx1"/>
                </a:solidFill>
                <a:latin typeface="Segoe UI" charset="0"/>
                <a:ea typeface="Segoe UI" charset="0"/>
                <a:cs typeface="Segoe UI" charset="0"/>
              </a:rPr>
              <a:t> XAML </a:t>
            </a:r>
            <a:r>
              <a:rPr lang="en-US" sz="4800" dirty="0" err="1">
                <a:solidFill>
                  <a:schemeClr val="tx1"/>
                </a:solidFill>
                <a:latin typeface="Segoe UI" charset="0"/>
                <a:ea typeface="Segoe UI" charset="0"/>
                <a:cs typeface="Segoe UI" charset="0"/>
              </a:rPr>
              <a:t>en</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tiempo</a:t>
            </a:r>
            <a:r>
              <a:rPr lang="en-US" sz="4800" dirty="0">
                <a:solidFill>
                  <a:schemeClr val="tx1"/>
                </a:solidFill>
                <a:latin typeface="Segoe UI" charset="0"/>
                <a:ea typeface="Segoe UI" charset="0"/>
                <a:cs typeface="Segoe UI" charset="0"/>
              </a:rPr>
              <a:t> de </a:t>
            </a:r>
            <a:r>
              <a:rPr lang="en-US" sz="4800" dirty="0" err="1">
                <a:solidFill>
                  <a:schemeClr val="tx1"/>
                </a:solidFill>
                <a:latin typeface="Segoe UI" charset="0"/>
                <a:ea typeface="Segoe UI" charset="0"/>
                <a:cs typeface="Segoe UI" charset="0"/>
              </a:rPr>
              <a:t>compilación</a:t>
            </a:r>
            <a:r>
              <a:rPr lang="en-US" sz="4800" dirty="0">
                <a:solidFill>
                  <a:schemeClr val="tx1"/>
                </a:solidFill>
                <a:latin typeface="Segoe UI" charset="0"/>
                <a:ea typeface="Segoe UI" charset="0"/>
                <a:cs typeface="Segoe UI" charset="0"/>
              </a:rPr>
              <a:t> </a:t>
            </a: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9352469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Rendimiento</a:t>
            </a:r>
            <a:br>
              <a:rPr lang="en-US" dirty="0"/>
            </a:br>
            <a:br>
              <a:rPr lang="en-US" dirty="0"/>
            </a:br>
            <a:r>
              <a:rPr lang="en-US" dirty="0"/>
              <a:t>Demo</a:t>
            </a:r>
          </a:p>
        </p:txBody>
      </p:sp>
    </p:spTree>
    <p:extLst>
      <p:ext uri="{BB962C8B-B14F-4D97-AF65-F5344CB8AC3E}">
        <p14:creationId xmlns:p14="http://schemas.microsoft.com/office/powerpoint/2010/main" val="21889750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err="1"/>
              <a:t>Diseño</a:t>
            </a:r>
            <a:r>
              <a:rPr lang="en-US" dirty="0"/>
              <a:t> &amp; </a:t>
            </a:r>
            <a:r>
              <a:rPr lang="en-US" dirty="0" err="1"/>
              <a:t>Controles</a:t>
            </a:r>
            <a:endParaRPr lang="en-US" dirty="0"/>
          </a:p>
        </p:txBody>
      </p:sp>
    </p:spTree>
    <p:extLst>
      <p:ext uri="{BB962C8B-B14F-4D97-AF65-F5344CB8AC3E}">
        <p14:creationId xmlns:p14="http://schemas.microsoft.com/office/powerpoint/2010/main" val="17666952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53223" y="863600"/>
            <a:ext cx="6309064" cy="5765800"/>
          </a:xfrm>
          <a:prstGeom prst="rect">
            <a:avLst/>
          </a:prstGeom>
        </p:spPr>
      </p:pic>
    </p:spTree>
    <p:extLst>
      <p:ext uri="{BB962C8B-B14F-4D97-AF65-F5344CB8AC3E}">
        <p14:creationId xmlns:p14="http://schemas.microsoft.com/office/powerpoint/2010/main" val="21587661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t>Data Templates</a:t>
            </a:r>
            <a:br>
              <a:rPr lang="en-US" dirty="0"/>
            </a:br>
            <a:br>
              <a:rPr lang="en-US" dirty="0"/>
            </a:br>
            <a:r>
              <a:rPr lang="en-US" dirty="0"/>
              <a:t>Demo</a:t>
            </a:r>
          </a:p>
        </p:txBody>
      </p:sp>
    </p:spTree>
    <p:extLst>
      <p:ext uri="{BB962C8B-B14F-4D97-AF65-F5344CB8AC3E}">
        <p14:creationId xmlns:p14="http://schemas.microsoft.com/office/powerpoint/2010/main" val="10614905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CarouselView</a:t>
            </a:r>
            <a:endParaRPr lang="en-US" dirty="0"/>
          </a:p>
        </p:txBody>
      </p:sp>
      <p:sp>
        <p:nvSpPr>
          <p:cNvPr id="4" name="Content Placeholder 5"/>
          <p:cNvSpPr txBox="1">
            <a:spLocks/>
          </p:cNvSpPr>
          <p:nvPr/>
        </p:nvSpPr>
        <p:spPr>
          <a:xfrm>
            <a:off x="667544" y="1377156"/>
            <a:ext cx="5428456" cy="4716140"/>
          </a:xfrm>
          <a:prstGeom prst="rect">
            <a:avLst/>
          </a:prstGeom>
        </p:spPr>
        <p:txBody>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Arial" charset="0"/>
              <a:buChar char="•"/>
            </a:pPr>
            <a:r>
              <a:rPr lang="en-US" sz="4000" dirty="0">
                <a:solidFill>
                  <a:schemeClr val="tx1"/>
                </a:solidFill>
              </a:rPr>
              <a:t>Carousel</a:t>
            </a:r>
          </a:p>
          <a:p>
            <a:pPr marL="457200" indent="-457200">
              <a:buFont typeface="Arial" charset="0"/>
              <a:buChar char="•"/>
            </a:pPr>
            <a:r>
              <a:rPr lang="en-US" sz="4000" dirty="0" err="1">
                <a:solidFill>
                  <a:schemeClr val="tx1"/>
                </a:solidFill>
              </a:rPr>
              <a:t>ItemTemplate</a:t>
            </a:r>
            <a:r>
              <a:rPr lang="en-US" sz="4000" dirty="0">
                <a:solidFill>
                  <a:schemeClr val="tx1"/>
                </a:solidFill>
              </a:rPr>
              <a:t> &amp; </a:t>
            </a:r>
            <a:r>
              <a:rPr lang="en-US" sz="4000" dirty="0" err="1">
                <a:solidFill>
                  <a:schemeClr val="tx1"/>
                </a:solidFill>
              </a:rPr>
              <a:t>DataTemplates</a:t>
            </a:r>
            <a:endParaRPr lang="en-US" sz="4000" dirty="0">
              <a:solidFill>
                <a:schemeClr val="tx1"/>
              </a:solidFill>
            </a:endParaRPr>
          </a:p>
          <a:p>
            <a:pPr marL="457200" indent="-457200">
              <a:buFont typeface="Arial" charset="0"/>
              <a:buChar char="•"/>
            </a:pPr>
            <a:r>
              <a:rPr lang="en-US" sz="4000" dirty="0" err="1">
                <a:solidFill>
                  <a:schemeClr val="tx1"/>
                </a:solidFill>
              </a:rPr>
              <a:t>Altamente</a:t>
            </a:r>
            <a:r>
              <a:rPr lang="en-US" sz="4000" dirty="0">
                <a:solidFill>
                  <a:schemeClr val="tx1"/>
                </a:solidFill>
              </a:rPr>
              <a:t> </a:t>
            </a:r>
            <a:r>
              <a:rPr lang="en-US" sz="4000" dirty="0" err="1">
                <a:solidFill>
                  <a:schemeClr val="tx1"/>
                </a:solidFill>
              </a:rPr>
              <a:t>personalizable</a:t>
            </a:r>
            <a:r>
              <a:rPr lang="en-US" sz="4000" dirty="0">
                <a:solidFill>
                  <a:schemeClr val="tx1"/>
                </a:solidFill>
              </a:rPr>
              <a:t> &amp; </a:t>
            </a:r>
            <a:r>
              <a:rPr lang="en-US" sz="4000" dirty="0" err="1">
                <a:solidFill>
                  <a:schemeClr val="tx1"/>
                </a:solidFill>
              </a:rPr>
              <a:t>Virtualizado</a:t>
            </a:r>
            <a:endParaRPr lang="en-US" sz="40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38937" y="1193292"/>
            <a:ext cx="4722231" cy="4864100"/>
          </a:xfrm>
          <a:prstGeom prst="rect">
            <a:avLst/>
          </a:prstGeom>
        </p:spPr>
      </p:pic>
    </p:spTree>
    <p:extLst>
      <p:ext uri="{BB962C8B-B14F-4D97-AF65-F5344CB8AC3E}">
        <p14:creationId xmlns:p14="http://schemas.microsoft.com/office/powerpoint/2010/main" val="216221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CarouselView</a:t>
            </a:r>
            <a:br>
              <a:rPr lang="en-US" dirty="0"/>
            </a:br>
            <a:br>
              <a:rPr lang="en-US" dirty="0"/>
            </a:br>
            <a:r>
              <a:rPr lang="en-US" dirty="0"/>
              <a:t>Demo</a:t>
            </a:r>
          </a:p>
        </p:txBody>
      </p:sp>
    </p:spTree>
    <p:extLst>
      <p:ext uri="{BB962C8B-B14F-4D97-AF65-F5344CB8AC3E}">
        <p14:creationId xmlns:p14="http://schemas.microsoft.com/office/powerpoint/2010/main" val="32618989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err="1"/>
              <a:t>Efectos</a:t>
            </a:r>
            <a:r>
              <a:rPr lang="en-US" dirty="0"/>
              <a:t> I</a:t>
            </a:r>
            <a:endParaRPr lang="en-US" dirty="0">
              <a:latin typeface="Consolas"/>
              <a:cs typeface="Consolas"/>
            </a:endParaRPr>
          </a:p>
        </p:txBody>
      </p:sp>
      <p:sp>
        <p:nvSpPr>
          <p:cNvPr id="5" name="Text Placeholder 18"/>
          <p:cNvSpPr txBox="1">
            <a:spLocks/>
          </p:cNvSpPr>
          <p:nvPr/>
        </p:nvSpPr>
        <p:spPr>
          <a:xfrm>
            <a:off x="667512" y="1180084"/>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300" dirty="0">
                <a:solidFill>
                  <a:schemeClr val="tx1"/>
                </a:solidFill>
                <a:latin typeface="Segoe UI" charset="0"/>
                <a:ea typeface="Segoe UI" charset="0"/>
                <a:cs typeface="Segoe UI" charset="0"/>
              </a:rPr>
              <a:t>✓ Custom renderer “lite”</a:t>
            </a:r>
          </a:p>
          <a:p>
            <a:pPr marL="0" indent="0"/>
            <a:r>
              <a:rPr lang="en-US" sz="3300" dirty="0">
                <a:solidFill>
                  <a:schemeClr val="tx1"/>
                </a:solidFill>
                <a:latin typeface="Segoe UI" charset="0"/>
                <a:ea typeface="Segoe UI" charset="0"/>
                <a:cs typeface="Segoe UI" charset="0"/>
              </a:rPr>
              <a:t>✓ Cambia </a:t>
            </a:r>
            <a:r>
              <a:rPr lang="en-US" sz="3300" dirty="0" err="1">
                <a:solidFill>
                  <a:schemeClr val="tx1"/>
                </a:solidFill>
                <a:latin typeface="Segoe UI" charset="0"/>
                <a:ea typeface="Segoe UI" charset="0"/>
                <a:cs typeface="Segoe UI" charset="0"/>
              </a:rPr>
              <a:t>propiedades</a:t>
            </a:r>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en</a:t>
            </a:r>
            <a:r>
              <a:rPr lang="en-US" sz="3300" dirty="0">
                <a:solidFill>
                  <a:schemeClr val="tx1"/>
                </a:solidFill>
                <a:latin typeface="Segoe UI" charset="0"/>
                <a:ea typeface="Segoe UI" charset="0"/>
                <a:cs typeface="Segoe UI" charset="0"/>
              </a:rPr>
              <a:t> el control </a:t>
            </a:r>
            <a:r>
              <a:rPr lang="en-US" sz="3300" dirty="0" err="1">
                <a:solidFill>
                  <a:schemeClr val="tx1"/>
                </a:solidFill>
                <a:latin typeface="Segoe UI" charset="0"/>
                <a:ea typeface="Segoe UI" charset="0"/>
                <a:cs typeface="Segoe UI" charset="0"/>
              </a:rPr>
              <a:t>nativo</a:t>
            </a:r>
            <a:endParaRPr lang="en-US" sz="3300" dirty="0">
              <a:solidFill>
                <a:schemeClr val="tx1"/>
              </a:solidFill>
              <a:latin typeface="Segoe UI" charset="0"/>
              <a:ea typeface="Segoe UI" charset="0"/>
              <a:cs typeface="Segoe UI" charset="0"/>
            </a:endParaRP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Opcional</a:t>
            </a:r>
            <a:endParaRPr lang="en-US" sz="3300" dirty="0">
              <a:solidFill>
                <a:schemeClr val="tx1"/>
              </a:solidFill>
              <a:latin typeface="Segoe UI" charset="0"/>
              <a:ea typeface="Segoe UI" charset="0"/>
              <a:cs typeface="Segoe UI" charset="0"/>
            </a:endParaRP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stringly</a:t>
            </a:r>
            <a:r>
              <a:rPr lang="en-US" sz="3300" dirty="0">
                <a:solidFill>
                  <a:schemeClr val="tx1"/>
                </a:solidFill>
                <a:latin typeface="Segoe UI" charset="0"/>
                <a:ea typeface="Segoe UI" charset="0"/>
                <a:cs typeface="Segoe UI" charset="0"/>
              </a:rPr>
              <a:t>-typed”</a:t>
            </a:r>
          </a:p>
          <a:p>
            <a:pPr marL="0" indent="0"/>
            <a:endParaRPr lang="en-US" sz="3300"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a:t>
            </a:r>
            <a:r>
              <a:rPr lang="en-US" sz="3300" i="1" dirty="0" err="1">
                <a:solidFill>
                  <a:schemeClr val="tx1"/>
                </a:solidFill>
                <a:latin typeface="Segoe UI" charset="0"/>
                <a:ea typeface="Segoe UI" charset="0"/>
                <a:cs typeface="Segoe UI" charset="0"/>
              </a:rPr>
              <a:t>métodos</a:t>
            </a:r>
            <a:r>
              <a:rPr lang="en-US" sz="3300" i="1" dirty="0">
                <a:solidFill>
                  <a:schemeClr val="tx1"/>
                </a:solidFill>
                <a:latin typeface="Segoe UI" charset="0"/>
                <a:ea typeface="Segoe UI" charset="0"/>
                <a:cs typeface="Segoe UI" charset="0"/>
              </a:rPr>
              <a:t> o </a:t>
            </a:r>
            <a:r>
              <a:rPr lang="en-US" sz="3300" i="1" dirty="0" err="1">
                <a:solidFill>
                  <a:schemeClr val="tx1"/>
                </a:solidFill>
                <a:latin typeface="Segoe UI" charset="0"/>
                <a:ea typeface="Segoe UI" charset="0"/>
                <a:cs typeface="Segoe UI" charset="0"/>
              </a:rPr>
              <a:t>eventos</a:t>
            </a:r>
            <a:endParaRPr lang="en-US" sz="3300" i="1"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a:t>
            </a:r>
            <a:r>
              <a:rPr lang="en-US" sz="3300" i="1" dirty="0" err="1">
                <a:solidFill>
                  <a:schemeClr val="tx1"/>
                </a:solidFill>
                <a:latin typeface="Segoe UI" charset="0"/>
                <a:ea typeface="Segoe UI" charset="0"/>
                <a:cs typeface="Segoe UI" charset="0"/>
              </a:rPr>
              <a:t>reemplaza</a:t>
            </a:r>
            <a:r>
              <a:rPr lang="en-US" sz="3300" i="1" dirty="0">
                <a:solidFill>
                  <a:schemeClr val="tx1"/>
                </a:solidFill>
                <a:latin typeface="Segoe UI" charset="0"/>
                <a:ea typeface="Segoe UI" charset="0"/>
                <a:cs typeface="Segoe UI" charset="0"/>
              </a:rPr>
              <a:t> el control</a:t>
            </a: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0085870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err="1"/>
              <a:t>Efectos</a:t>
            </a:r>
            <a:r>
              <a:rPr lang="en-US" dirty="0"/>
              <a:t> II</a:t>
            </a:r>
            <a:endParaRPr lang="en-US" dirty="0">
              <a:latin typeface="Consolas"/>
              <a:cs typeface="Consolas"/>
            </a:endParaRPr>
          </a:p>
        </p:txBody>
      </p:sp>
      <p:sp>
        <p:nvSpPr>
          <p:cNvPr id="2" name="Rectangle 1"/>
          <p:cNvSpPr/>
          <p:nvPr/>
        </p:nvSpPr>
        <p:spPr>
          <a:xfrm>
            <a:off x="214221" y="1358257"/>
            <a:ext cx="12071407" cy="830997"/>
          </a:xfrm>
          <a:prstGeom prst="rect">
            <a:avLst/>
          </a:prstGeom>
        </p:spPr>
        <p:txBody>
          <a:bodyPr wrap="square">
            <a:spAutoFit/>
          </a:bodyPr>
          <a:lstStyle/>
          <a:p>
            <a:r>
              <a:rPr lang="en-US" sz="2400" dirty="0" err="1">
                <a:latin typeface="Consolas"/>
                <a:cs typeface="Consolas"/>
              </a:rPr>
              <a:t>entry.Effects.Add</a:t>
            </a:r>
            <a:r>
              <a:rPr lang="en-US" sz="2400" dirty="0">
                <a:latin typeface="Consolas"/>
                <a:cs typeface="Consolas"/>
              </a:rPr>
              <a:t> (</a:t>
            </a:r>
            <a:r>
              <a:rPr lang="en-US" sz="2400" dirty="0" err="1">
                <a:latin typeface="Consolas"/>
                <a:cs typeface="Consolas"/>
              </a:rPr>
              <a:t>Effect.Resolve</a:t>
            </a:r>
            <a:r>
              <a:rPr lang="en-US" sz="2400" dirty="0">
                <a:latin typeface="Consolas"/>
                <a:cs typeface="Consolas"/>
              </a:rPr>
              <a:t>("</a:t>
            </a:r>
            <a:r>
              <a:rPr lang="en-US" sz="2400" dirty="0" err="1">
                <a:latin typeface="Consolas"/>
                <a:cs typeface="Consolas"/>
              </a:rPr>
              <a:t>Xamarin.BorderEffect</a:t>
            </a:r>
            <a:r>
              <a:rPr lang="en-US" sz="2400" dirty="0">
                <a:latin typeface="Consolas"/>
                <a:cs typeface="Consolas"/>
              </a:rPr>
              <a:t>"));</a:t>
            </a:r>
            <a:br>
              <a:rPr lang="en-US" sz="2400" dirty="0">
                <a:latin typeface="Consolas"/>
                <a:cs typeface="Consolas"/>
              </a:rPr>
            </a:br>
            <a:endParaRPr lang="en-US" sz="2400"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5939" y="2143087"/>
            <a:ext cx="6647970" cy="4441657"/>
          </a:xfrm>
          <a:prstGeom prst="rect">
            <a:avLst/>
          </a:prstGeom>
        </p:spPr>
      </p:pic>
    </p:spTree>
    <p:extLst>
      <p:ext uri="{BB962C8B-B14F-4D97-AF65-F5344CB8AC3E}">
        <p14:creationId xmlns:p14="http://schemas.microsoft.com/office/powerpoint/2010/main" val="31011901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Efectos</a:t>
            </a:r>
            <a:br>
              <a:rPr lang="en-US" dirty="0"/>
            </a:br>
            <a:br>
              <a:rPr lang="en-US" dirty="0"/>
            </a:br>
            <a:r>
              <a:rPr lang="en-US" dirty="0"/>
              <a:t>Demo</a:t>
            </a:r>
          </a:p>
        </p:txBody>
      </p:sp>
    </p:spTree>
    <p:extLst>
      <p:ext uri="{BB962C8B-B14F-4D97-AF65-F5344CB8AC3E}">
        <p14:creationId xmlns:p14="http://schemas.microsoft.com/office/powerpoint/2010/main" val="493310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a:t>Y </a:t>
            </a:r>
            <a:r>
              <a:rPr lang="en-US" dirty="0" err="1"/>
              <a:t>mucho</a:t>
            </a:r>
            <a:r>
              <a:rPr lang="en-US" dirty="0"/>
              <a:t> </a:t>
            </a:r>
            <a:r>
              <a:rPr lang="en-US" dirty="0" err="1"/>
              <a:t>más</a:t>
            </a:r>
            <a:r>
              <a:rPr lang="en-US" dirty="0"/>
              <a:t>!</a:t>
            </a:r>
          </a:p>
        </p:txBody>
      </p:sp>
    </p:spTree>
    <p:extLst>
      <p:ext uri="{BB962C8B-B14F-4D97-AF65-F5344CB8AC3E}">
        <p14:creationId xmlns:p14="http://schemas.microsoft.com/office/powerpoint/2010/main" val="399301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40182449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r>
              <a:rPr lang="en-US" dirty="0"/>
              <a:t> Previewer</a:t>
            </a:r>
            <a:br>
              <a:rPr lang="en-US" dirty="0"/>
            </a:br>
            <a:br>
              <a:rPr lang="en-US" dirty="0"/>
            </a:br>
            <a:r>
              <a:rPr lang="en-US" dirty="0"/>
              <a:t>Demo</a:t>
            </a:r>
          </a:p>
        </p:txBody>
      </p:sp>
    </p:spTree>
    <p:extLst>
      <p:ext uri="{BB962C8B-B14F-4D97-AF65-F5344CB8AC3E}">
        <p14:creationId xmlns:p14="http://schemas.microsoft.com/office/powerpoint/2010/main" val="38038764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536641"/>
            <a:ext cx="12589329" cy="7280341"/>
          </a:xfrm>
          <a:prstGeom prst="rect">
            <a:avLst/>
          </a:prstGeom>
        </p:spPr>
      </p:pic>
      <p:sp>
        <p:nvSpPr>
          <p:cNvPr id="2" name="Title 1"/>
          <p:cNvSpPr>
            <a:spLocks noGrp="1"/>
          </p:cNvSpPr>
          <p:nvPr>
            <p:ph type="title" idx="4294967295"/>
          </p:nvPr>
        </p:nvSpPr>
        <p:spPr>
          <a:xfrm>
            <a:off x="938213" y="50800"/>
            <a:ext cx="11253787" cy="1143000"/>
          </a:xfrm>
        </p:spPr>
        <p:txBody>
          <a:bodyPr/>
          <a:lstStyle/>
          <a:p>
            <a:r>
              <a:rPr lang="en-US" dirty="0" err="1"/>
              <a:t>Navegación</a:t>
            </a:r>
            <a:r>
              <a:rPr lang="en-US" dirty="0"/>
              <a:t> </a:t>
            </a:r>
            <a:r>
              <a:rPr lang="en-US" dirty="0" err="1"/>
              <a:t>por</a:t>
            </a:r>
            <a:r>
              <a:rPr lang="en-US" dirty="0"/>
              <a:t> URL</a:t>
            </a:r>
          </a:p>
        </p:txBody>
      </p:sp>
    </p:spTree>
    <p:extLst>
      <p:ext uri="{BB962C8B-B14F-4D97-AF65-F5344CB8AC3E}">
        <p14:creationId xmlns:p14="http://schemas.microsoft.com/office/powerpoint/2010/main" val="40804190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Navegación</a:t>
            </a:r>
            <a:r>
              <a:rPr lang="en-US" dirty="0"/>
              <a:t> </a:t>
            </a:r>
            <a:r>
              <a:rPr lang="en-US" dirty="0" err="1"/>
              <a:t>por</a:t>
            </a:r>
            <a:r>
              <a:rPr lang="en-US" dirty="0"/>
              <a:t> URL</a:t>
            </a:r>
            <a:br>
              <a:rPr lang="en-US" dirty="0"/>
            </a:br>
            <a:br>
              <a:rPr lang="en-US" dirty="0"/>
            </a:br>
            <a:r>
              <a:rPr lang="en-US" dirty="0"/>
              <a:t>Demo</a:t>
            </a:r>
          </a:p>
        </p:txBody>
      </p:sp>
    </p:spTree>
    <p:extLst>
      <p:ext uri="{BB962C8B-B14F-4D97-AF65-F5344CB8AC3E}">
        <p14:creationId xmlns:p14="http://schemas.microsoft.com/office/powerpoint/2010/main" val="18125868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a:t>Themes</a:t>
            </a:r>
          </a:p>
        </p:txBody>
      </p:sp>
      <p:pic>
        <p:nvPicPr>
          <p:cNvPr id="3" name="Picture 2"/>
          <p:cNvPicPr>
            <a:picLocks noChangeAspect="1"/>
          </p:cNvPicPr>
          <p:nvPr/>
        </p:nvPicPr>
        <p:blipFill>
          <a:blip r:embed="rId2"/>
          <a:stretch>
            <a:fillRect/>
          </a:stretch>
        </p:blipFill>
        <p:spPr>
          <a:xfrm>
            <a:off x="0" y="1102715"/>
            <a:ext cx="12192000" cy="4677971"/>
          </a:xfrm>
          <a:prstGeom prst="rect">
            <a:avLst/>
          </a:prstGeom>
        </p:spPr>
      </p:pic>
      <p:sp>
        <p:nvSpPr>
          <p:cNvPr id="4" name="Rectangle 3"/>
          <p:cNvSpPr/>
          <p:nvPr/>
        </p:nvSpPr>
        <p:spPr>
          <a:xfrm>
            <a:off x="0" y="6069568"/>
            <a:ext cx="12192000" cy="461665"/>
          </a:xfrm>
          <a:prstGeom prst="rect">
            <a:avLst/>
          </a:prstGeom>
        </p:spPr>
        <p:txBody>
          <a:bodyPr wrap="square">
            <a:spAutoFit/>
          </a:bodyPr>
          <a:lstStyle/>
          <a:p>
            <a:pPr algn="ctr"/>
            <a:r>
              <a:rPr lang="en-US" sz="2400" dirty="0"/>
              <a:t>https://</a:t>
            </a:r>
            <a:r>
              <a:rPr lang="en-US" sz="2400" dirty="0" err="1"/>
              <a:t>developer.xamarin.com</a:t>
            </a:r>
            <a:r>
              <a:rPr lang="en-US" sz="2400" dirty="0"/>
              <a:t>/guides/</a:t>
            </a:r>
            <a:r>
              <a:rPr lang="en-US" sz="2400" dirty="0" err="1"/>
              <a:t>xamarin</a:t>
            </a:r>
            <a:r>
              <a:rPr lang="en-US" sz="2400" dirty="0"/>
              <a:t>-forms/themes/</a:t>
            </a:r>
          </a:p>
        </p:txBody>
      </p:sp>
    </p:spTree>
    <p:extLst>
      <p:ext uri="{BB962C8B-B14F-4D97-AF65-F5344CB8AC3E}">
        <p14:creationId xmlns:p14="http://schemas.microsoft.com/office/powerpoint/2010/main" val="32526240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err="1"/>
              <a:t>DataPages</a:t>
            </a:r>
            <a:endParaRPr lang="en-US" dirty="0"/>
          </a:p>
        </p:txBody>
      </p:sp>
      <p:pic>
        <p:nvPicPr>
          <p:cNvPr id="3" name="Picture 2"/>
          <p:cNvPicPr>
            <a:picLocks noChangeAspect="1"/>
          </p:cNvPicPr>
          <p:nvPr/>
        </p:nvPicPr>
        <p:blipFill>
          <a:blip r:embed="rId2"/>
          <a:stretch>
            <a:fillRect/>
          </a:stretch>
        </p:blipFill>
        <p:spPr>
          <a:xfrm>
            <a:off x="0" y="1096114"/>
            <a:ext cx="12192000" cy="4665773"/>
          </a:xfrm>
          <a:prstGeom prst="rect">
            <a:avLst/>
          </a:prstGeom>
        </p:spPr>
      </p:pic>
      <p:sp>
        <p:nvSpPr>
          <p:cNvPr id="4" name="Rectangle 3"/>
          <p:cNvSpPr/>
          <p:nvPr/>
        </p:nvSpPr>
        <p:spPr>
          <a:xfrm>
            <a:off x="0" y="6044168"/>
            <a:ext cx="12192000" cy="400110"/>
          </a:xfrm>
          <a:prstGeom prst="rect">
            <a:avLst/>
          </a:prstGeom>
        </p:spPr>
        <p:txBody>
          <a:bodyPr wrap="square">
            <a:spAutoFit/>
          </a:bodyPr>
          <a:lstStyle/>
          <a:p>
            <a:pPr algn="ctr"/>
            <a:r>
              <a:rPr lang="en-US" sz="2000" dirty="0"/>
              <a:t>https://</a:t>
            </a:r>
            <a:r>
              <a:rPr lang="en-US" sz="2000" dirty="0" err="1"/>
              <a:t>developer.xamarin.com</a:t>
            </a:r>
            <a:r>
              <a:rPr lang="en-US" sz="2000" dirty="0"/>
              <a:t>/guides/</a:t>
            </a:r>
            <a:r>
              <a:rPr lang="en-US" sz="2000" dirty="0" err="1"/>
              <a:t>xamarin</a:t>
            </a:r>
            <a:r>
              <a:rPr lang="en-US" sz="2000" dirty="0"/>
              <a:t>-forms/</a:t>
            </a:r>
            <a:r>
              <a:rPr lang="en-US" sz="2000" dirty="0" err="1"/>
              <a:t>datapages</a:t>
            </a:r>
            <a:r>
              <a:rPr lang="en-US" sz="2000" dirty="0"/>
              <a:t>/</a:t>
            </a:r>
          </a:p>
        </p:txBody>
      </p:sp>
    </p:spTree>
    <p:extLst>
      <p:ext uri="{BB962C8B-B14F-4D97-AF65-F5344CB8AC3E}">
        <p14:creationId xmlns:p14="http://schemas.microsoft.com/office/powerpoint/2010/main" val="14995911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DataPages</a:t>
            </a:r>
            <a:br>
              <a:rPr lang="en-US" dirty="0"/>
            </a:br>
            <a:br>
              <a:rPr lang="en-US" dirty="0"/>
            </a:br>
            <a:r>
              <a:rPr lang="en-US" dirty="0"/>
              <a:t>Demo</a:t>
            </a:r>
          </a:p>
        </p:txBody>
      </p:sp>
    </p:spTree>
    <p:extLst>
      <p:ext uri="{BB962C8B-B14F-4D97-AF65-F5344CB8AC3E}">
        <p14:creationId xmlns:p14="http://schemas.microsoft.com/office/powerpoint/2010/main" val="16100763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Native Embedding</a:t>
            </a:r>
          </a:p>
        </p:txBody>
      </p:sp>
      <p:pic>
        <p:nvPicPr>
          <p:cNvPr id="3" name="Picture 2"/>
          <p:cNvPicPr>
            <a:picLocks noChangeAspect="1"/>
          </p:cNvPicPr>
          <p:nvPr/>
        </p:nvPicPr>
        <p:blipFill>
          <a:blip r:embed="rId3"/>
          <a:stretch>
            <a:fillRect/>
          </a:stretch>
        </p:blipFill>
        <p:spPr>
          <a:xfrm>
            <a:off x="667512" y="1484840"/>
            <a:ext cx="10845800" cy="6858000"/>
          </a:xfrm>
          <a:prstGeom prst="rect">
            <a:avLst/>
          </a:prstGeom>
        </p:spPr>
      </p:pic>
    </p:spTree>
    <p:extLst>
      <p:ext uri="{BB962C8B-B14F-4D97-AF65-F5344CB8AC3E}">
        <p14:creationId xmlns:p14="http://schemas.microsoft.com/office/powerpoint/2010/main" val="1469913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Native Embedding</a:t>
            </a:r>
          </a:p>
        </p:txBody>
      </p:sp>
      <p:pic>
        <p:nvPicPr>
          <p:cNvPr id="4" name="Nati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0050" y="455084"/>
            <a:ext cx="3543300" cy="5905500"/>
          </a:xfrm>
          <a:prstGeom prst="rect">
            <a:avLst/>
          </a:prstGeom>
        </p:spPr>
      </p:pic>
      <p:pic>
        <p:nvPicPr>
          <p:cNvPr id="6" name="Picture 5"/>
          <p:cNvPicPr>
            <a:picLocks noChangeAspect="1"/>
          </p:cNvPicPr>
          <p:nvPr/>
        </p:nvPicPr>
        <p:blipFill>
          <a:blip r:embed="rId6"/>
          <a:stretch>
            <a:fillRect/>
          </a:stretch>
        </p:blipFill>
        <p:spPr>
          <a:xfrm>
            <a:off x="409575" y="1869821"/>
            <a:ext cx="7400394" cy="3400679"/>
          </a:xfrm>
          <a:prstGeom prst="rect">
            <a:avLst/>
          </a:prstGeom>
        </p:spPr>
      </p:pic>
    </p:spTree>
    <p:extLst>
      <p:ext uri="{BB962C8B-B14F-4D97-AF65-F5344CB8AC3E}">
        <p14:creationId xmlns:p14="http://schemas.microsoft.com/office/powerpoint/2010/main" val="345029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t>Native Embedding</a:t>
            </a:r>
            <a:br>
              <a:rPr lang="en-US" dirty="0"/>
            </a:br>
            <a:br>
              <a:rPr lang="en-US" dirty="0"/>
            </a:br>
            <a:r>
              <a:rPr lang="en-US" dirty="0"/>
              <a:t>Demo</a:t>
            </a:r>
          </a:p>
        </p:txBody>
      </p:sp>
    </p:spTree>
    <p:extLst>
      <p:ext uri="{BB962C8B-B14F-4D97-AF65-F5344CB8AC3E}">
        <p14:creationId xmlns:p14="http://schemas.microsoft.com/office/powerpoint/2010/main" val="15070003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a:p>
            <a:r>
              <a:rPr lang="en-US" sz="1961" dirty="0" err="1">
                <a:latin typeface="+mj-lt"/>
                <a:cs typeface="Arial"/>
              </a:rPr>
              <a:t>Título</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965</Words>
  <Application>Microsoft Office PowerPoint</Application>
  <PresentationFormat>Panorámica</PresentationFormat>
  <Paragraphs>248</Paragraphs>
  <Slides>41</Slides>
  <Notes>13</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Arial</vt:lpstr>
      <vt:lpstr>Calibri</vt:lpstr>
      <vt:lpstr>Consolas</vt:lpstr>
      <vt:lpstr>Helvetica</vt:lpstr>
      <vt:lpstr>Helvetica Light</vt:lpstr>
      <vt:lpstr>Segoe UI</vt:lpstr>
      <vt:lpstr>Segoe UI Light</vt:lpstr>
      <vt:lpstr>Wingdings</vt:lpstr>
      <vt:lpstr>5-30629_Build_Template_WHITE</vt:lpstr>
      <vt:lpstr>Presentación de PowerPoint</vt:lpstr>
      <vt:lpstr>Javier Suárez Ruiz</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¿Qué hay nuevo?  Xamarin.Forms 2.0!</vt:lpstr>
      <vt:lpstr>Xamarin.Forms es Open Source!</vt:lpstr>
      <vt:lpstr>Rendimiento Rendimiento Rendimiento</vt:lpstr>
      <vt:lpstr>ListView CachingStrategy</vt:lpstr>
      <vt:lpstr>Compilación XAML</vt:lpstr>
      <vt:lpstr>Beneficios</vt:lpstr>
      <vt:lpstr>Rendimiento  Demo</vt:lpstr>
      <vt:lpstr>Diseño &amp; Controles</vt:lpstr>
      <vt:lpstr>Data Templates</vt:lpstr>
      <vt:lpstr>Data Templates  Demo</vt:lpstr>
      <vt:lpstr>CarouselView</vt:lpstr>
      <vt:lpstr>CarouselView  Demo</vt:lpstr>
      <vt:lpstr>Efectos I</vt:lpstr>
      <vt:lpstr>Efectos II</vt:lpstr>
      <vt:lpstr>Efectos  Demo</vt:lpstr>
      <vt:lpstr>Y mucho más!</vt:lpstr>
      <vt:lpstr>XAML Previewer</vt:lpstr>
      <vt:lpstr>Xamarin.Forms Previewer  Demo</vt:lpstr>
      <vt:lpstr>Navegación por URL</vt:lpstr>
      <vt:lpstr>Navegación por URL  Demo</vt:lpstr>
      <vt:lpstr>Themes</vt:lpstr>
      <vt:lpstr>DataPages</vt:lpstr>
      <vt:lpstr>DataPages  Demo</vt:lpstr>
      <vt:lpstr>Native Embedding</vt:lpstr>
      <vt:lpstr>Native Embedding</vt:lpstr>
      <vt:lpstr>Native Embedding  Demo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107</cp:revision>
  <dcterms:created xsi:type="dcterms:W3CDTF">2015-05-05T21:43:30Z</dcterms:created>
  <dcterms:modified xsi:type="dcterms:W3CDTF">2016-09-10T04:56:18Z</dcterms:modified>
</cp:coreProperties>
</file>